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72" r:id="rId4"/>
    <p:sldId id="273" r:id="rId5"/>
    <p:sldId id="261" r:id="rId6"/>
    <p:sldId id="277" r:id="rId7"/>
    <p:sldId id="281" r:id="rId8"/>
    <p:sldId id="274" r:id="rId9"/>
    <p:sldId id="278" r:id="rId10"/>
    <p:sldId id="282" r:id="rId11"/>
    <p:sldId id="275" r:id="rId12"/>
    <p:sldId id="279" r:id="rId13"/>
    <p:sldId id="283" r:id="rId14"/>
    <p:sldId id="276" r:id="rId15"/>
    <p:sldId id="280" r:id="rId16"/>
    <p:sldId id="284" r:id="rId17"/>
    <p:sldId id="27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189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377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565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754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5943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131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319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508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754" latinLnBrk="0">
      <a:defRPr sz="2400">
        <a:latin typeface="+mn-lt"/>
        <a:ea typeface="+mn-ea"/>
        <a:cs typeface="+mn-cs"/>
        <a:sym typeface="Calibri"/>
      </a:defRPr>
    </a:lvl1pPr>
    <a:lvl2pPr indent="228600" defTabSz="1828754" latinLnBrk="0">
      <a:defRPr sz="2400">
        <a:latin typeface="+mn-lt"/>
        <a:ea typeface="+mn-ea"/>
        <a:cs typeface="+mn-cs"/>
        <a:sym typeface="Calibri"/>
      </a:defRPr>
    </a:lvl2pPr>
    <a:lvl3pPr indent="457200" defTabSz="1828754" latinLnBrk="0">
      <a:defRPr sz="2400">
        <a:latin typeface="+mn-lt"/>
        <a:ea typeface="+mn-ea"/>
        <a:cs typeface="+mn-cs"/>
        <a:sym typeface="Calibri"/>
      </a:defRPr>
    </a:lvl3pPr>
    <a:lvl4pPr indent="685800" defTabSz="1828754" latinLnBrk="0">
      <a:defRPr sz="2400">
        <a:latin typeface="+mn-lt"/>
        <a:ea typeface="+mn-ea"/>
        <a:cs typeface="+mn-cs"/>
        <a:sym typeface="Calibri"/>
      </a:defRPr>
    </a:lvl4pPr>
    <a:lvl5pPr indent="914400" defTabSz="1828754" latinLnBrk="0">
      <a:defRPr sz="2400">
        <a:latin typeface="+mn-lt"/>
        <a:ea typeface="+mn-ea"/>
        <a:cs typeface="+mn-cs"/>
        <a:sym typeface="Calibri"/>
      </a:defRPr>
    </a:lvl5pPr>
    <a:lvl6pPr indent="1143000" defTabSz="1828754" latinLnBrk="0">
      <a:defRPr sz="2400">
        <a:latin typeface="+mn-lt"/>
        <a:ea typeface="+mn-ea"/>
        <a:cs typeface="+mn-cs"/>
        <a:sym typeface="Calibri"/>
      </a:defRPr>
    </a:lvl6pPr>
    <a:lvl7pPr indent="1371600" defTabSz="1828754" latinLnBrk="0">
      <a:defRPr sz="2400">
        <a:latin typeface="+mn-lt"/>
        <a:ea typeface="+mn-ea"/>
        <a:cs typeface="+mn-cs"/>
        <a:sym typeface="Calibri"/>
      </a:defRPr>
    </a:lvl7pPr>
    <a:lvl8pPr indent="1600200" defTabSz="1828754" latinLnBrk="0">
      <a:defRPr sz="2400">
        <a:latin typeface="+mn-lt"/>
        <a:ea typeface="+mn-ea"/>
        <a:cs typeface="+mn-cs"/>
        <a:sym typeface="Calibri"/>
      </a:defRPr>
    </a:lvl8pPr>
    <a:lvl9pPr indent="1828800" defTabSz="1828754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https://www.arduined.eu/ch340-windows-10-driver-download/#google_vignette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4217393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53005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08790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434592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4"/>
            <a:ext cx="18288000" cy="331152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189" algn="ctr">
              <a:buSzTx/>
              <a:buFontTx/>
              <a:buNone/>
              <a:defRPr sz="4800"/>
            </a:lvl2pPr>
            <a:lvl3pPr marL="0" indent="914377" algn="ctr">
              <a:buSzTx/>
              <a:buFontTx/>
              <a:buNone/>
              <a:defRPr sz="4800"/>
            </a:lvl3pPr>
            <a:lvl4pPr marL="0" indent="1371565" algn="ctr">
              <a:buSzTx/>
              <a:buFontTx/>
              <a:buNone/>
              <a:defRPr sz="4800"/>
            </a:lvl4pPr>
            <a:lvl5pPr marL="0" indent="1828754" algn="ctr">
              <a:buSzTx/>
              <a:buFontTx/>
              <a:buNone/>
              <a:defRPr sz="4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1663701" y="3419480"/>
            <a:ext cx="21031201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63701" y="9178928"/>
            <a:ext cx="21031201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189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377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565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754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9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79577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457189">
              <a:buSzTx/>
              <a:buFontTx/>
              <a:buNone/>
              <a:defRPr sz="4800" b="1"/>
            </a:lvl2pPr>
            <a:lvl3pPr marL="0" indent="914377">
              <a:buSzTx/>
              <a:buFontTx/>
              <a:buNone/>
              <a:defRPr sz="4800" b="1"/>
            </a:lvl3pPr>
            <a:lvl4pPr marL="0" indent="1371565">
              <a:buSzTx/>
              <a:buFontTx/>
              <a:buNone/>
              <a:defRPr sz="4800" b="1"/>
            </a:lvl4pPr>
            <a:lvl5pPr marL="0" indent="1828754">
              <a:buSzTx/>
              <a:buFontTx/>
              <a:buNone/>
              <a:defRPr sz="4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Marcador de texto 4"/>
          <p:cNvSpPr>
            <a:spLocks noGrp="1"/>
          </p:cNvSpPr>
          <p:nvPr>
            <p:ph type="body" sz="quarter" idx="21"/>
          </p:nvPr>
        </p:nvSpPr>
        <p:spPr>
          <a:xfrm>
            <a:off x="12344402" y="3362326"/>
            <a:ext cx="10366377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1"/>
            <a:ext cx="12344401" cy="974725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689" indent="-522500">
              <a:defRPr sz="6400"/>
            </a:lvl2pPr>
            <a:lvl3pPr marL="1523961" indent="-609584">
              <a:defRPr sz="6400"/>
            </a:lvl3pPr>
            <a:lvl4pPr marL="2103066" indent="-731500">
              <a:defRPr sz="6400"/>
            </a:lvl4pPr>
            <a:lvl5pPr marL="2560255" indent="-731500">
              <a:defRPr sz="6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1679575" y="4114802"/>
            <a:ext cx="7864476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Texto del título</a:t>
            </a:r>
          </a:p>
        </p:txBody>
      </p:sp>
      <p:sp>
        <p:nvSpPr>
          <p:cNvPr id="83" name="Marcador de posición de imagen 2"/>
          <p:cNvSpPr>
            <a:spLocks noGrp="1"/>
          </p:cNvSpPr>
          <p:nvPr>
            <p:ph type="pic" sz="half" idx="21"/>
          </p:nvPr>
        </p:nvSpPr>
        <p:spPr>
          <a:xfrm>
            <a:off x="10366375" y="1974851"/>
            <a:ext cx="12344401" cy="9747251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1"/>
            <a:ext cx="7864476" cy="76231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189">
              <a:buSzTx/>
              <a:buFontTx/>
              <a:buNone/>
              <a:defRPr sz="3200"/>
            </a:lvl2pPr>
            <a:lvl3pPr marL="0" indent="914377">
              <a:buSzTx/>
              <a:buFontTx/>
              <a:buNone/>
              <a:defRPr sz="3200"/>
            </a:lvl3pPr>
            <a:lvl4pPr marL="0" indent="1371565">
              <a:buSzTx/>
              <a:buFontTx/>
              <a:buNone/>
              <a:defRPr sz="3200"/>
            </a:lvl4pPr>
            <a:lvl5pPr marL="0" indent="1828754">
              <a:buSzTx/>
              <a:buFont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35872"/>
            <a:ext cx="504548" cy="48391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187" marR="0" indent="-457187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90575" marR="0" indent="-533385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54440" marR="0" indent="-640063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082747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39936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997124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54313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11501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68689" marR="0" indent="-711180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89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77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65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54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943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131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319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508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" y="877980"/>
            <a:ext cx="22618066" cy="1195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CuadroTexto 15"/>
          <p:cNvSpPr txBox="1"/>
          <p:nvPr/>
        </p:nvSpPr>
        <p:spPr>
          <a:xfrm>
            <a:off x="11412415" y="8226352"/>
            <a:ext cx="11072618" cy="2954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r">
              <a:lnSpc>
                <a:spcPct val="90000"/>
              </a:lnSpc>
              <a:defRPr sz="100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sp>
        <p:nvSpPr>
          <p:cNvPr id="117" name="CuadroTexto 24"/>
          <p:cNvSpPr txBox="1"/>
          <p:nvPr/>
        </p:nvSpPr>
        <p:spPr>
          <a:xfrm>
            <a:off x="1298448" y="11099925"/>
            <a:ext cx="3478447" cy="67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32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11 de abril de 2022</a:t>
            </a:r>
            <a:endParaRPr dirty="0"/>
          </a:p>
        </p:txBody>
      </p:sp>
      <p:sp>
        <p:nvSpPr>
          <p:cNvPr id="118" name="CuadroTexto 25"/>
          <p:cNvSpPr txBox="1"/>
          <p:nvPr/>
        </p:nvSpPr>
        <p:spPr>
          <a:xfrm>
            <a:off x="13258917" y="11099925"/>
            <a:ext cx="9226116" cy="79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defRPr sz="4000">
                <a:solidFill>
                  <a:srgbClr val="384241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Taller de electrónica básica</a:t>
            </a:r>
            <a:endParaRPr dirty="0"/>
          </a:p>
        </p:txBody>
      </p:sp>
      <p:pic>
        <p:nvPicPr>
          <p:cNvPr id="120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66" y="1893980"/>
            <a:ext cx="3652228" cy="2075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9032" y="877980"/>
            <a:ext cx="2032001" cy="456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272" y="877980"/>
            <a:ext cx="9748775" cy="3911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analogWrite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PWM </a:t>
            </a:r>
            <a:r>
              <a:rPr lang="es-ES" dirty="0">
                <a:sym typeface="Wingdings" panose="05000000000000000000" pitchFamily="2" charset="2"/>
              </a:rPr>
              <a:t> Modulación por ancho de pulso</a:t>
            </a:r>
            <a:r>
              <a:rPr lang="es-E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F60B0A-6835-4964-B585-0CCD6905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134" y="1024783"/>
            <a:ext cx="6715936" cy="107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363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3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Sensor ultrasónico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3843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Sensor ultrasónico HC-SR04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328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Puerto Serie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Velocidad del aire (340 m/s)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729E27-E7BB-4B70-A0A8-1EE6BE67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96" y="903295"/>
            <a:ext cx="8229600" cy="6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3B2014C-636F-4F79-96E1-FBB42403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871" y="8017365"/>
            <a:ext cx="90868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620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Sensor ultrasónico HC-SR04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328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Puerto Serie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Velocidad del aire (340 m/s)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F88E6B99-AEA4-4B08-9D2C-7EB145C5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06" y="3121303"/>
            <a:ext cx="8549211" cy="73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48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4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35086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497244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Condicional “</a:t>
            </a:r>
            <a:r>
              <a:rPr lang="es-ES" dirty="0" err="1"/>
              <a:t>If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digitales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9FC0AC-1D65-4EB1-A198-3BB1056A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708" y="1859572"/>
            <a:ext cx="7039708" cy="52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nsor GIF - Encontrar en GIFER">
            <a:extLst>
              <a:ext uri="{FF2B5EF4-FFF2-40B4-BE49-F238E27FC236}">
                <a16:creationId xmlns:a16="http://schemas.microsoft.com/office/drawing/2014/main" id="{D98EE22F-F4AB-4637-B785-55340392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708" y="7661397"/>
            <a:ext cx="7039708" cy="46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925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Condicional “</a:t>
            </a:r>
            <a:r>
              <a:rPr lang="es-ES" dirty="0" err="1"/>
              <a:t>If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digitales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7C7DCF-E2ED-4614-8665-8A887902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942" y="2000250"/>
            <a:ext cx="10715625" cy="97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402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uadroTexto 15"/>
          <p:cNvSpPr txBox="1"/>
          <p:nvPr/>
        </p:nvSpPr>
        <p:spPr>
          <a:xfrm>
            <a:off x="2049924" y="2022621"/>
            <a:ext cx="11898326" cy="3230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200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t>Gracias.</a:t>
            </a:r>
          </a:p>
        </p:txBody>
      </p:sp>
      <p:pic>
        <p:nvPicPr>
          <p:cNvPr id="21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329" y="11507608"/>
            <a:ext cx="2980271" cy="51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Objetivos de la sesión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64214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r>
              <a:rPr lang="es-ES" dirty="0"/>
              <a:t>Familiarizarse con el entorno de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Hardware y cableado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Driver CH340G</a:t>
            </a:r>
          </a:p>
          <a:p>
            <a:endParaRPr lang="es-ES" dirty="0"/>
          </a:p>
          <a:p>
            <a:r>
              <a:rPr lang="es-ES" dirty="0"/>
              <a:t>Software (sintaxis y procesos)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Condiciones “</a:t>
            </a:r>
            <a:r>
              <a:rPr lang="es-ES" dirty="0" err="1"/>
              <a:t>If</a:t>
            </a:r>
            <a:r>
              <a:rPr lang="es-ES" dirty="0"/>
              <a:t>” y ciclos “</a:t>
            </a:r>
            <a:r>
              <a:rPr lang="es-ES" dirty="0" err="1"/>
              <a:t>For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Entradas y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51" name="image13.jpeg" descr="image13.jpeg"/>
          <p:cNvPicPr>
            <a:picLocks noChangeAspect="1"/>
          </p:cNvPicPr>
          <p:nvPr/>
        </p:nvPicPr>
        <p:blipFill>
          <a:blip r:embed="rId3"/>
          <a:srcRect l="25831" r="25831"/>
          <a:stretch>
            <a:fillRect/>
          </a:stretch>
        </p:blipFill>
        <p:spPr>
          <a:xfrm>
            <a:off x="13335310" y="0"/>
            <a:ext cx="996481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Materiales para la sesión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579357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placa Arduino Nano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protoboard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módulo RGB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sensor ultrasónico HC-SR04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cable USB mini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computador con 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5C6CC51-353C-4F4A-9BDA-287DD5789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916" y="46552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4D5E02B-122B-4CB9-A3F4-6EE87DB7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575" y="605836"/>
            <a:ext cx="3938954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173FA59-F3ED-49F8-82B2-8B334CF5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05" y="4544790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39BE4B97-B646-41FB-BEAA-E0F93AB0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688" y="4275146"/>
            <a:ext cx="4762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F7349E5A-1AED-4C5F-B53B-C3937C01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05" y="8533150"/>
            <a:ext cx="4420467" cy="44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9451E7BC-5BB2-4032-B42A-18A2EDAF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688" y="8533150"/>
            <a:ext cx="476250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236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adroTexto 13"/>
          <p:cNvSpPr txBox="1"/>
          <p:nvPr/>
        </p:nvSpPr>
        <p:spPr>
          <a:xfrm>
            <a:off x="1618249" y="7541264"/>
            <a:ext cx="4832165" cy="11051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Secuencia LED</a:t>
            </a:r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dirty="0"/>
              <a:t>¿Cómo controlar salidas digitales?</a:t>
            </a:r>
            <a:endParaRPr dirty="0"/>
          </a:p>
        </p:txBody>
      </p:sp>
      <p:sp>
        <p:nvSpPr>
          <p:cNvPr id="174" name="CuadroTexto 1"/>
          <p:cNvSpPr txBox="1"/>
          <p:nvPr/>
        </p:nvSpPr>
        <p:spPr>
          <a:xfrm>
            <a:off x="1618249" y="1098405"/>
            <a:ext cx="10451254" cy="6001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3000" u="sng">
                <a:solidFill>
                  <a:srgbClr val="3842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lang="es-ES" dirty="0"/>
              <a:t>ACTIVIDADES</a:t>
            </a:r>
            <a:endParaRPr dirty="0"/>
          </a:p>
        </p:txBody>
      </p:sp>
      <p:sp>
        <p:nvSpPr>
          <p:cNvPr id="175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76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49" y="5836716"/>
            <a:ext cx="1179709" cy="117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028" y="5697399"/>
            <a:ext cx="1179709" cy="131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207" y="5867563"/>
            <a:ext cx="965217" cy="129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8386" y="5867563"/>
            <a:ext cx="1148862" cy="11488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uadroTexto 13"/>
          <p:cNvSpPr txBox="1"/>
          <p:nvPr/>
        </p:nvSpPr>
        <p:spPr>
          <a:xfrm>
            <a:off x="7124428" y="7541265"/>
            <a:ext cx="4832165" cy="11051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Funcionamiento RGB</a:t>
            </a:r>
            <a:endParaRPr b="1" dirty="0"/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pPr>
            <a:r>
              <a:rPr lang="es-ES" dirty="0"/>
              <a:t>¿Cómo controlar salidas analógicas?</a:t>
            </a:r>
            <a:endParaRPr dirty="0"/>
          </a:p>
        </p:txBody>
      </p:sp>
      <p:sp>
        <p:nvSpPr>
          <p:cNvPr id="182" name="CuadroTexto 13"/>
          <p:cNvSpPr txBox="1"/>
          <p:nvPr/>
        </p:nvSpPr>
        <p:spPr>
          <a:xfrm>
            <a:off x="12630607" y="7541265"/>
            <a:ext cx="4832165" cy="9768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Principio de trabajo del sensor ultrasónico</a:t>
            </a:r>
          </a:p>
        </p:txBody>
      </p:sp>
      <p:sp>
        <p:nvSpPr>
          <p:cNvPr id="183" name="CuadroTexto 13"/>
          <p:cNvSpPr txBox="1"/>
          <p:nvPr/>
        </p:nvSpPr>
        <p:spPr>
          <a:xfrm>
            <a:off x="18136786" y="7541265"/>
            <a:ext cx="4832165" cy="15113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Alarma de proximidad LED</a:t>
            </a:r>
            <a:endParaRPr b="1" dirty="0"/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pPr>
            <a:r>
              <a:rPr lang="es-ES" dirty="0"/>
              <a:t>¿Cómo controlar salidas mediante entradas?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9203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201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t>01</a:t>
            </a:r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396460" y="1898014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396458" y="3460752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Definir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Utilizar temporizadores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FD4E1B5-D57D-4EE5-A839-4128EDE2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377" y="2497167"/>
            <a:ext cx="5994658" cy="449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FFB137-DC74-4983-863E-40A2BF45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179" y="8071766"/>
            <a:ext cx="789905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334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396460" y="1898014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396458" y="3460752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Definir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Utilizar temporizadores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1D21F7-214C-44C1-9A05-CE9210AC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490" y="1024783"/>
            <a:ext cx="6715936" cy="107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437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2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35086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9217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analogWrite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PWM </a:t>
            </a:r>
            <a:r>
              <a:rPr lang="es-ES" dirty="0">
                <a:sym typeface="Wingdings" panose="05000000000000000000" pitchFamily="2" charset="2"/>
              </a:rPr>
              <a:t> Modulación por ancho de pulso</a:t>
            </a:r>
            <a:r>
              <a:rPr lang="es-E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C0CF0B-F19B-4ED9-94A4-FFEBE91E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54" y="2340781"/>
            <a:ext cx="761999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B3290B9-A77B-4967-A30E-91840A5A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55" y="685800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2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334</Words>
  <Application>Microsoft Office PowerPoint</Application>
  <PresentationFormat>Personalizado</PresentationFormat>
  <Paragraphs>103</Paragraphs>
  <Slides>17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Edge Sans L Bold</vt:lpstr>
      <vt:lpstr>MessinaSans-Bold</vt:lpstr>
      <vt:lpstr>Neurial Grotesk Extrabold</vt:lpstr>
      <vt:lpstr>Neurial Grotesk Light</vt:lpstr>
      <vt:lpstr>Neurial Grotesk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CHRISTIAN MAURICIO SANTIBANEZ SOTO</cp:lastModifiedBy>
  <cp:revision>3</cp:revision>
  <dcterms:modified xsi:type="dcterms:W3CDTF">2022-04-12T20:55:20Z</dcterms:modified>
</cp:coreProperties>
</file>